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60" r:id="rId3"/>
    <p:sldId id="258" r:id="rId4"/>
    <p:sldId id="259" r:id="rId5"/>
    <p:sldId id="266" r:id="rId6"/>
    <p:sldId id="256" r:id="rId7"/>
    <p:sldId id="261" r:id="rId8"/>
    <p:sldId id="262" r:id="rId9"/>
    <p:sldId id="263" r:id="rId10"/>
    <p:sldId id="264" r:id="rId11"/>
    <p:sldId id="267" r:id="rId12"/>
    <p:sldId id="268" r:id="rId13"/>
    <p:sldId id="269" r:id="rId14"/>
    <p:sldId id="270" r:id="rId15"/>
    <p:sldId id="271" r:id="rId16"/>
    <p:sldId id="272" r:id="rId17"/>
    <p:sldId id="273" r:id="rId18"/>
    <p:sldId id="274" r:id="rId19"/>
    <p:sldId id="281" r:id="rId20"/>
    <p:sldId id="275" r:id="rId21"/>
    <p:sldId id="276" r:id="rId22"/>
    <p:sldId id="277" r:id="rId23"/>
    <p:sldId id="278" r:id="rId24"/>
    <p:sldId id="279"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1267"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7B15FC-D7E4-4CE7-8F63-FB8BE9775B7E}" type="datetimeFigureOut">
              <a:rPr lang="en-US" smtClean="0"/>
              <a:t>3/30/2016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F5BB57-2470-4151-AB8F-520E2B35FB33}" type="slidenum">
              <a:rPr lang="en-US" smtClean="0"/>
              <a:t>‹#›</a:t>
            </a:fld>
            <a:endParaRPr lang="en-US"/>
          </a:p>
        </p:txBody>
      </p:sp>
    </p:spTree>
    <p:extLst>
      <p:ext uri="{BB962C8B-B14F-4D97-AF65-F5344CB8AC3E}">
        <p14:creationId xmlns:p14="http://schemas.microsoft.com/office/powerpoint/2010/main" val="3206297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1648E07-48E4-4B49-8E15-97498148334F}" type="datetimeFigureOut">
              <a:rPr lang="en-US" smtClean="0"/>
              <a:t>3/30/2016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6A14E-FF96-4E11-8F45-649E7E7582C0}" type="slidenum">
              <a:rPr lang="en-US" smtClean="0"/>
              <a:t>‹#›</a:t>
            </a:fld>
            <a:endParaRPr lang="en-US"/>
          </a:p>
        </p:txBody>
      </p:sp>
    </p:spTree>
    <p:extLst>
      <p:ext uri="{BB962C8B-B14F-4D97-AF65-F5344CB8AC3E}">
        <p14:creationId xmlns:p14="http://schemas.microsoft.com/office/powerpoint/2010/main" val="363594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648E07-48E4-4B49-8E15-97498148334F}" type="datetimeFigureOut">
              <a:rPr lang="en-US" smtClean="0"/>
              <a:t>3/30/2016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6A14E-FF96-4E11-8F45-649E7E7582C0}" type="slidenum">
              <a:rPr lang="en-US" smtClean="0"/>
              <a:t>‹#›</a:t>
            </a:fld>
            <a:endParaRPr lang="en-US"/>
          </a:p>
        </p:txBody>
      </p:sp>
    </p:spTree>
    <p:extLst>
      <p:ext uri="{BB962C8B-B14F-4D97-AF65-F5344CB8AC3E}">
        <p14:creationId xmlns:p14="http://schemas.microsoft.com/office/powerpoint/2010/main" val="4291827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648E07-48E4-4B49-8E15-97498148334F}" type="datetimeFigureOut">
              <a:rPr lang="en-US" smtClean="0"/>
              <a:t>3/30/2016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6A14E-FF96-4E11-8F45-649E7E7582C0}" type="slidenum">
              <a:rPr lang="en-US" smtClean="0"/>
              <a:t>‹#›</a:t>
            </a:fld>
            <a:endParaRPr lang="en-US"/>
          </a:p>
        </p:txBody>
      </p:sp>
    </p:spTree>
    <p:extLst>
      <p:ext uri="{BB962C8B-B14F-4D97-AF65-F5344CB8AC3E}">
        <p14:creationId xmlns:p14="http://schemas.microsoft.com/office/powerpoint/2010/main" val="2315689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1648E07-48E4-4B49-8E15-97498148334F}" type="datetimeFigureOut">
              <a:rPr lang="en-US" smtClean="0"/>
              <a:t>3/30/2016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06A14E-FF96-4E11-8F45-649E7E7582C0}" type="slidenum">
              <a:rPr lang="en-US" smtClean="0"/>
              <a:t>‹#›</a:t>
            </a:fld>
            <a:endParaRPr lang="en-US"/>
          </a:p>
        </p:txBody>
      </p:sp>
    </p:spTree>
    <p:extLst>
      <p:ext uri="{BB962C8B-B14F-4D97-AF65-F5344CB8AC3E}">
        <p14:creationId xmlns:p14="http://schemas.microsoft.com/office/powerpoint/2010/main" val="563392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1648E07-48E4-4B49-8E15-97498148334F}" type="datetimeFigureOut">
              <a:rPr lang="en-US" smtClean="0"/>
              <a:t>3/30/2016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06A14E-FF96-4E11-8F45-649E7E7582C0}" type="slidenum">
              <a:rPr lang="en-US" smtClean="0"/>
              <a:t>‹#›</a:t>
            </a:fld>
            <a:endParaRPr lang="en-US"/>
          </a:p>
        </p:txBody>
      </p:sp>
    </p:spTree>
    <p:extLst>
      <p:ext uri="{BB962C8B-B14F-4D97-AF65-F5344CB8AC3E}">
        <p14:creationId xmlns:p14="http://schemas.microsoft.com/office/powerpoint/2010/main" val="330942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1648E07-48E4-4B49-8E15-97498148334F}" type="datetimeFigureOut">
              <a:rPr lang="en-US" smtClean="0"/>
              <a:t>3/30/2016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06A14E-FF96-4E11-8F45-649E7E7582C0}" type="slidenum">
              <a:rPr lang="en-US" smtClean="0"/>
              <a:t>‹#›</a:t>
            </a:fld>
            <a:endParaRPr lang="en-US"/>
          </a:p>
        </p:txBody>
      </p:sp>
    </p:spTree>
    <p:extLst>
      <p:ext uri="{BB962C8B-B14F-4D97-AF65-F5344CB8AC3E}">
        <p14:creationId xmlns:p14="http://schemas.microsoft.com/office/powerpoint/2010/main" val="1047961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648E07-48E4-4B49-8E15-97498148334F}" type="datetimeFigureOut">
              <a:rPr lang="en-US" smtClean="0"/>
              <a:t>3/30/2016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06A14E-FF96-4E11-8F45-649E7E7582C0}" type="slidenum">
              <a:rPr lang="en-US" smtClean="0"/>
              <a:t>‹#›</a:t>
            </a:fld>
            <a:endParaRPr lang="en-US"/>
          </a:p>
        </p:txBody>
      </p:sp>
    </p:spTree>
    <p:extLst>
      <p:ext uri="{BB962C8B-B14F-4D97-AF65-F5344CB8AC3E}">
        <p14:creationId xmlns:p14="http://schemas.microsoft.com/office/powerpoint/2010/main" val="2175324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648E07-48E4-4B49-8E15-97498148334F}" type="datetimeFigureOut">
              <a:rPr lang="en-US" smtClean="0"/>
              <a:t>3/30/2016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06A14E-FF96-4E11-8F45-649E7E7582C0}" type="slidenum">
              <a:rPr lang="en-US" smtClean="0"/>
              <a:t>‹#›</a:t>
            </a:fld>
            <a:endParaRPr lang="en-US"/>
          </a:p>
        </p:txBody>
      </p:sp>
    </p:spTree>
    <p:extLst>
      <p:ext uri="{BB962C8B-B14F-4D97-AF65-F5344CB8AC3E}">
        <p14:creationId xmlns:p14="http://schemas.microsoft.com/office/powerpoint/2010/main" val="2488779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648E07-48E4-4B49-8E15-97498148334F}" type="datetimeFigureOut">
              <a:rPr lang="en-US" smtClean="0"/>
              <a:t>3/30/2016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06A14E-FF96-4E11-8F45-649E7E7582C0}" type="slidenum">
              <a:rPr lang="en-US" smtClean="0"/>
              <a:t>‹#›</a:t>
            </a:fld>
            <a:endParaRPr lang="en-US"/>
          </a:p>
        </p:txBody>
      </p:sp>
    </p:spTree>
    <p:extLst>
      <p:ext uri="{BB962C8B-B14F-4D97-AF65-F5344CB8AC3E}">
        <p14:creationId xmlns:p14="http://schemas.microsoft.com/office/powerpoint/2010/main" val="2866690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648E07-48E4-4B49-8E15-97498148334F}" type="datetimeFigureOut">
              <a:rPr lang="en-US" smtClean="0"/>
              <a:t>3/30/2016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6A14E-FF96-4E11-8F45-649E7E7582C0}" type="slidenum">
              <a:rPr lang="en-US" smtClean="0"/>
              <a:t>‹#›</a:t>
            </a:fld>
            <a:endParaRPr lang="en-US"/>
          </a:p>
        </p:txBody>
      </p:sp>
    </p:spTree>
    <p:extLst>
      <p:ext uri="{BB962C8B-B14F-4D97-AF65-F5344CB8AC3E}">
        <p14:creationId xmlns:p14="http://schemas.microsoft.com/office/powerpoint/2010/main" val="332741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648E07-48E4-4B49-8E15-97498148334F}" type="datetimeFigureOut">
              <a:rPr lang="en-US" smtClean="0"/>
              <a:t>3/30/2016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6A14E-FF96-4E11-8F45-649E7E7582C0}" type="slidenum">
              <a:rPr lang="en-US" smtClean="0"/>
              <a:t>‹#›</a:t>
            </a:fld>
            <a:endParaRPr lang="en-US"/>
          </a:p>
        </p:txBody>
      </p:sp>
    </p:spTree>
    <p:extLst>
      <p:ext uri="{BB962C8B-B14F-4D97-AF65-F5344CB8AC3E}">
        <p14:creationId xmlns:p14="http://schemas.microsoft.com/office/powerpoint/2010/main" val="3696285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648E07-48E4-4B49-8E15-97498148334F}" type="datetimeFigureOut">
              <a:rPr lang="en-US" smtClean="0"/>
              <a:t>3/30/2016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6A14E-FF96-4E11-8F45-649E7E7582C0}" type="slidenum">
              <a:rPr lang="en-US" smtClean="0"/>
              <a:t>‹#›</a:t>
            </a:fld>
            <a:endParaRPr lang="en-US"/>
          </a:p>
        </p:txBody>
      </p:sp>
    </p:spTree>
    <p:extLst>
      <p:ext uri="{BB962C8B-B14F-4D97-AF65-F5344CB8AC3E}">
        <p14:creationId xmlns:p14="http://schemas.microsoft.com/office/powerpoint/2010/main" val="21120326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8382000" cy="2316162"/>
          </a:xfrm>
          <a:solidFill>
            <a:srgbClr val="F2F2F2">
              <a:alpha val="50196"/>
            </a:srgbClr>
          </a:solidFill>
        </p:spPr>
        <p:txBody>
          <a:bodyPr>
            <a:normAutofit fontScale="90000"/>
          </a:bodyPr>
          <a:lstStyle/>
          <a:p>
            <a:pPr algn="l"/>
            <a:r>
              <a:rPr lang="en-US" sz="7000" dirty="0" smtClean="0">
                <a:effectLst>
                  <a:outerShdw blurRad="38100" dist="38100" dir="2700000" algn="tl">
                    <a:srgbClr val="000000">
                      <a:alpha val="43137"/>
                    </a:srgbClr>
                  </a:outerShdw>
                </a:effectLst>
                <a:latin typeface="Freestyle Script" panose="030804020302050B0404" pitchFamily="66" charset="0"/>
              </a:rPr>
              <a:t>           The Story of</a:t>
            </a:r>
            <a:r>
              <a:rPr lang="en-US" sz="7000" dirty="0" smtClean="0">
                <a:effectLst>
                  <a:outerShdw blurRad="38100" dist="38100" dir="2700000" algn="tl">
                    <a:srgbClr val="000000">
                      <a:alpha val="43137"/>
                    </a:srgbClr>
                  </a:outerShdw>
                </a:effectLst>
              </a:rPr>
              <a:t/>
            </a:r>
            <a:br>
              <a:rPr lang="en-US" sz="7000" dirty="0" smtClean="0">
                <a:effectLst>
                  <a:outerShdw blurRad="38100" dist="38100" dir="2700000" algn="tl">
                    <a:srgbClr val="000000">
                      <a:alpha val="43137"/>
                    </a:srgbClr>
                  </a:outerShdw>
                </a:effectLst>
              </a:rPr>
            </a:br>
            <a:r>
              <a:rPr lang="en-US" sz="7000" dirty="0" smtClean="0">
                <a:effectLst>
                  <a:outerShdw blurRad="38100" dist="38100" dir="2700000" algn="tl">
                    <a:srgbClr val="000000">
                      <a:alpha val="43137"/>
                    </a:srgbClr>
                  </a:outerShdw>
                </a:effectLst>
              </a:rPr>
              <a:t>   </a:t>
            </a:r>
            <a:r>
              <a:rPr lang="en-US" sz="7800" dirty="0" smtClean="0">
                <a:effectLst>
                  <a:outerShdw blurRad="38100" dist="38100" dir="2700000" algn="tl">
                    <a:srgbClr val="000000">
                      <a:alpha val="43137"/>
                    </a:srgbClr>
                  </a:outerShdw>
                </a:effectLst>
                <a:latin typeface="Calibri Light" panose="020F0302020204030204" pitchFamily="34" charset="0"/>
              </a:rPr>
              <a:t>the (English</a:t>
            </a:r>
            <a:r>
              <a:rPr lang="en-US" sz="7800" dirty="0">
                <a:effectLst>
                  <a:outerShdw blurRad="38100" dist="38100" dir="2700000" algn="tl">
                    <a:srgbClr val="000000">
                      <a:alpha val="43137"/>
                    </a:srgbClr>
                  </a:outerShdw>
                </a:effectLst>
                <a:latin typeface="Calibri Light" panose="020F0302020204030204" pitchFamily="34" charset="0"/>
              </a:rPr>
              <a:t>)</a:t>
            </a:r>
            <a:r>
              <a:rPr lang="en-US" sz="7800" dirty="0" smtClean="0">
                <a:effectLst>
                  <a:outerShdw blurRad="38100" dist="38100" dir="2700000" algn="tl">
                    <a:srgbClr val="000000">
                      <a:alpha val="43137"/>
                    </a:srgbClr>
                  </a:outerShdw>
                </a:effectLst>
                <a:latin typeface="Calibri Light" panose="020F0302020204030204" pitchFamily="34" charset="0"/>
              </a:rPr>
              <a:t> Bible</a:t>
            </a:r>
            <a:endParaRPr lang="en-US" sz="7800" dirty="0">
              <a:effectLst>
                <a:outerShdw blurRad="38100" dist="38100" dir="2700000" algn="tl">
                  <a:srgbClr val="000000">
                    <a:alpha val="43137"/>
                  </a:srgbClr>
                </a:outerShdw>
              </a:effectLst>
              <a:latin typeface="Calibri Light" panose="020F0302020204030204" pitchFamily="34" charset="0"/>
            </a:endParaRPr>
          </a:p>
        </p:txBody>
      </p:sp>
    </p:spTree>
    <p:extLst>
      <p:ext uri="{BB962C8B-B14F-4D97-AF65-F5344CB8AC3E}">
        <p14:creationId xmlns:p14="http://schemas.microsoft.com/office/powerpoint/2010/main" val="11396729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685800"/>
            <a:ext cx="9144000" cy="2438400"/>
          </a:xfrm>
          <a:solidFill>
            <a:srgbClr val="F2F2F2">
              <a:alpha val="50196"/>
            </a:srgbClr>
          </a:solidFill>
        </p:spPr>
        <p:txBody>
          <a:bodyPr>
            <a:normAutofit/>
          </a:bodyPr>
          <a:lstStyle/>
          <a:p>
            <a:r>
              <a:rPr lang="en-US" sz="7000" dirty="0" smtClean="0">
                <a:latin typeface="AngsanaUPC" panose="02020603050405020304" pitchFamily="18" charset="-34"/>
                <a:cs typeface="AngsanaUPC" panose="02020603050405020304" pitchFamily="18" charset="-34"/>
              </a:rPr>
              <a:t>“All Scripture is God-breathed.”</a:t>
            </a:r>
            <a:br>
              <a:rPr lang="en-US" sz="7000" dirty="0" smtClean="0">
                <a:latin typeface="AngsanaUPC" panose="02020603050405020304" pitchFamily="18" charset="-34"/>
                <a:cs typeface="AngsanaUPC" panose="02020603050405020304" pitchFamily="18" charset="-34"/>
              </a:rPr>
            </a:br>
            <a:r>
              <a:rPr lang="en-US" sz="3000" dirty="0" smtClean="0">
                <a:latin typeface="AngsanaUPC" panose="02020603050405020304" pitchFamily="18" charset="-34"/>
                <a:cs typeface="AngsanaUPC" panose="02020603050405020304" pitchFamily="18" charset="-34"/>
              </a:rPr>
              <a:t>                                            </a:t>
            </a:r>
            <a:r>
              <a:rPr lang="en-US" sz="4000" dirty="0" smtClean="0">
                <a:latin typeface="AngsanaUPC" panose="02020603050405020304" pitchFamily="18" charset="-34"/>
                <a:cs typeface="AngsanaUPC" panose="02020603050405020304" pitchFamily="18" charset="-34"/>
              </a:rPr>
              <a:t>~ The Apostle Paul, 2 Timothy 3:16</a:t>
            </a:r>
            <a:endParaRPr lang="en-US" sz="4000" dirty="0">
              <a:latin typeface="AngsanaUPC" panose="02020603050405020304" pitchFamily="18" charset="-34"/>
              <a:cs typeface="AngsanaUPC" panose="02020603050405020304" pitchFamily="18" charset="-34"/>
            </a:endParaRPr>
          </a:p>
        </p:txBody>
      </p:sp>
    </p:spTree>
    <p:extLst>
      <p:ext uri="{BB962C8B-B14F-4D97-AF65-F5344CB8AC3E}">
        <p14:creationId xmlns:p14="http://schemas.microsoft.com/office/powerpoint/2010/main" val="2797790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lstStyle/>
          <a:p>
            <a:r>
              <a:rPr lang="en-US" u="sng" dirty="0" smtClean="0">
                <a:effectLst>
                  <a:outerShdw blurRad="38100" dist="38100" dir="2700000" algn="tl">
                    <a:srgbClr val="000000">
                      <a:alpha val="43137"/>
                    </a:srgbClr>
                  </a:outerShdw>
                </a:effectLst>
                <a:latin typeface="+mn-lt"/>
              </a:rPr>
              <a:t>The Original Documents</a:t>
            </a:r>
            <a:endParaRPr lang="en-US" u="sng"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914400" y="1981200"/>
            <a:ext cx="7315200" cy="4144963"/>
          </a:xfrm>
        </p:spPr>
        <p:txBody>
          <a:bodyPr>
            <a:normAutofit/>
          </a:bodyPr>
          <a:lstStyle/>
          <a:p>
            <a:r>
              <a:rPr lang="en-US" b="1" dirty="0"/>
              <a:t>God</a:t>
            </a:r>
            <a:r>
              <a:rPr lang="en-US" dirty="0"/>
              <a:t> – </a:t>
            </a:r>
            <a:r>
              <a:rPr lang="en-US" sz="3000" dirty="0"/>
              <a:t>Exodus 24:12; 34:1; 34:28;</a:t>
            </a:r>
          </a:p>
          <a:p>
            <a:pPr marL="1371600" lvl="3" indent="0">
              <a:buNone/>
            </a:pPr>
            <a:r>
              <a:rPr lang="en-US" sz="3000" dirty="0"/>
              <a:t> Deut. 4:13; 5:22; 10:2,4</a:t>
            </a:r>
          </a:p>
          <a:p>
            <a:r>
              <a:rPr lang="en-US" b="1" dirty="0" smtClean="0"/>
              <a:t>Moses</a:t>
            </a:r>
            <a:r>
              <a:rPr lang="en-US" dirty="0" smtClean="0"/>
              <a:t> – </a:t>
            </a:r>
            <a:r>
              <a:rPr lang="en-US" sz="3000" dirty="0" smtClean="0"/>
              <a:t>Exodus 17:14; 24:4; 34:27; </a:t>
            </a:r>
          </a:p>
          <a:p>
            <a:pPr marL="1371600" lvl="3" indent="0">
              <a:buNone/>
            </a:pPr>
            <a:r>
              <a:rPr lang="en-US" sz="3000" dirty="0" smtClean="0"/>
              <a:t>	Numbers 33:2; Deut. 31:9; </a:t>
            </a:r>
          </a:p>
          <a:p>
            <a:pPr marL="1371600" lvl="3" indent="0">
              <a:buNone/>
            </a:pPr>
            <a:r>
              <a:rPr lang="en-US" sz="3000" dirty="0"/>
              <a:t> </a:t>
            </a:r>
            <a:r>
              <a:rPr lang="en-US" sz="3000" dirty="0" smtClean="0"/>
              <a:t>    Mark 10:5; Rom. 10:5</a:t>
            </a:r>
          </a:p>
          <a:p>
            <a:r>
              <a:rPr lang="en-US" b="1" dirty="0" smtClean="0"/>
              <a:t>Joshua</a:t>
            </a:r>
            <a:r>
              <a:rPr lang="en-US" dirty="0" smtClean="0"/>
              <a:t> – Joshua 24:26</a:t>
            </a:r>
          </a:p>
          <a:p>
            <a:r>
              <a:rPr lang="en-US" b="1" dirty="0" smtClean="0"/>
              <a:t>Samuel</a:t>
            </a:r>
            <a:r>
              <a:rPr lang="en-US" dirty="0" smtClean="0"/>
              <a:t> – </a:t>
            </a:r>
            <a:r>
              <a:rPr lang="en-US" sz="3000" dirty="0" smtClean="0"/>
              <a:t>1 Samuel 10:25; 1 Chron. 29:29</a:t>
            </a:r>
            <a:endParaRPr lang="en-US" dirty="0" smtClean="0"/>
          </a:p>
          <a:p>
            <a:pPr marL="685800" indent="-571500"/>
            <a:endParaRPr lang="en-US" dirty="0"/>
          </a:p>
        </p:txBody>
      </p:sp>
    </p:spTree>
    <p:extLst>
      <p:ext uri="{BB962C8B-B14F-4D97-AF65-F5344CB8AC3E}">
        <p14:creationId xmlns:p14="http://schemas.microsoft.com/office/powerpoint/2010/main" val="25870152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lstStyle/>
          <a:p>
            <a:r>
              <a:rPr lang="en-US" u="sng" dirty="0" smtClean="0">
                <a:effectLst>
                  <a:outerShdw blurRad="38100" dist="38100" dir="2700000" algn="tl">
                    <a:srgbClr val="000000">
                      <a:alpha val="43137"/>
                    </a:srgbClr>
                  </a:outerShdw>
                </a:effectLst>
                <a:latin typeface="+mn-lt"/>
              </a:rPr>
              <a:t>The Original Documents</a:t>
            </a:r>
            <a:endParaRPr lang="en-US" u="sng"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914400" y="1981200"/>
            <a:ext cx="7315200" cy="4144963"/>
          </a:xfrm>
        </p:spPr>
        <p:txBody>
          <a:bodyPr>
            <a:normAutofit/>
          </a:bodyPr>
          <a:lstStyle/>
          <a:p>
            <a:r>
              <a:rPr lang="en-US" b="1" dirty="0" smtClean="0"/>
              <a:t>Ancient records </a:t>
            </a:r>
            <a:r>
              <a:rPr lang="en-US" dirty="0" smtClean="0"/>
              <a:t>– 1 Chronicles 4:22</a:t>
            </a:r>
            <a:endParaRPr lang="en-US" sz="1800" dirty="0"/>
          </a:p>
          <a:p>
            <a:r>
              <a:rPr lang="en-US" b="1" dirty="0" smtClean="0"/>
              <a:t>Prophets/Seers</a:t>
            </a:r>
            <a:r>
              <a:rPr lang="en-US" dirty="0" smtClean="0"/>
              <a:t> – </a:t>
            </a:r>
            <a:r>
              <a:rPr lang="en-US" sz="3000" dirty="0" smtClean="0"/>
              <a:t>1 Chronicles 29:29;</a:t>
            </a:r>
          </a:p>
          <a:p>
            <a:pPr marL="1371600" lvl="3" indent="0">
              <a:buNone/>
            </a:pPr>
            <a:r>
              <a:rPr lang="en-US" sz="3000" dirty="0" smtClean="0"/>
              <a:t>2 Chron. 9:29; 12:15; 13:22; 32:32</a:t>
            </a:r>
          </a:p>
          <a:p>
            <a:pPr marL="1371600" lvl="3" indent="0">
              <a:buNone/>
            </a:pPr>
            <a:r>
              <a:rPr lang="en-US" sz="3000" dirty="0" smtClean="0"/>
              <a:t>2 Chron. 35:25;  Jer. 36; Hab. 2:2</a:t>
            </a:r>
          </a:p>
          <a:p>
            <a:r>
              <a:rPr lang="en-US" b="1" dirty="0" smtClean="0"/>
              <a:t>Solomon</a:t>
            </a:r>
            <a:r>
              <a:rPr lang="en-US" dirty="0" smtClean="0"/>
              <a:t> – </a:t>
            </a:r>
            <a:r>
              <a:rPr lang="en-US" sz="3000" dirty="0" smtClean="0"/>
              <a:t>Prov. 22:30; Eccles. 12:10</a:t>
            </a:r>
          </a:p>
          <a:p>
            <a:r>
              <a:rPr lang="en-US" b="1" dirty="0" smtClean="0"/>
              <a:t>Mordecai</a:t>
            </a:r>
            <a:r>
              <a:rPr lang="en-US" dirty="0" smtClean="0"/>
              <a:t> – </a:t>
            </a:r>
            <a:r>
              <a:rPr lang="en-US" sz="3000" dirty="0" smtClean="0"/>
              <a:t>Esther 9:20</a:t>
            </a:r>
          </a:p>
          <a:p>
            <a:pPr marL="685800" indent="-571500"/>
            <a:endParaRPr lang="en-US" dirty="0"/>
          </a:p>
        </p:txBody>
      </p:sp>
    </p:spTree>
    <p:extLst>
      <p:ext uri="{BB962C8B-B14F-4D97-AF65-F5344CB8AC3E}">
        <p14:creationId xmlns:p14="http://schemas.microsoft.com/office/powerpoint/2010/main" val="32455818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lstStyle/>
          <a:p>
            <a:r>
              <a:rPr lang="en-US" u="sng" dirty="0" smtClean="0">
                <a:effectLst>
                  <a:outerShdw blurRad="38100" dist="38100" dir="2700000" algn="tl">
                    <a:srgbClr val="000000">
                      <a:alpha val="43137"/>
                    </a:srgbClr>
                  </a:outerShdw>
                </a:effectLst>
                <a:latin typeface="+mn-lt"/>
              </a:rPr>
              <a:t>The Original Documents</a:t>
            </a:r>
            <a:endParaRPr lang="en-US" u="sng"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914400" y="1981200"/>
            <a:ext cx="7315200" cy="4144963"/>
          </a:xfrm>
        </p:spPr>
        <p:txBody>
          <a:bodyPr>
            <a:normAutofit/>
          </a:bodyPr>
          <a:lstStyle/>
          <a:p>
            <a:r>
              <a:rPr lang="en-US" b="1" dirty="0" smtClean="0"/>
              <a:t>Old Testament Scriptures written between about 1400 BC (Moses) to about 400 BC (Malachi).  Copies of the earlier writings were made throughout this time.</a:t>
            </a:r>
          </a:p>
          <a:p>
            <a:r>
              <a:rPr lang="en-US" b="1" dirty="0" smtClean="0"/>
              <a:t>Job may have been written earlier than the Books of Moses according to many scholars.</a:t>
            </a:r>
            <a:endParaRPr lang="en-US" dirty="0"/>
          </a:p>
        </p:txBody>
      </p:sp>
    </p:spTree>
    <p:extLst>
      <p:ext uri="{BB962C8B-B14F-4D97-AF65-F5344CB8AC3E}">
        <p14:creationId xmlns:p14="http://schemas.microsoft.com/office/powerpoint/2010/main" val="35412959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115" y="1170323"/>
            <a:ext cx="2200630" cy="380754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2086" y="1326201"/>
            <a:ext cx="2718341" cy="1681973"/>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5294" y="580619"/>
            <a:ext cx="1931482" cy="1448612"/>
          </a:xfrm>
          <a:prstGeom prst="rect">
            <a:avLst/>
          </a:prstGeom>
        </p:spPr>
      </p:pic>
      <p:sp>
        <p:nvSpPr>
          <p:cNvPr id="7" name="TextBox 6"/>
          <p:cNvSpPr txBox="1"/>
          <p:nvPr/>
        </p:nvSpPr>
        <p:spPr>
          <a:xfrm>
            <a:off x="633945" y="5191527"/>
            <a:ext cx="2209800" cy="477054"/>
          </a:xfrm>
          <a:prstGeom prst="rect">
            <a:avLst/>
          </a:prstGeom>
          <a:noFill/>
        </p:spPr>
        <p:txBody>
          <a:bodyPr wrap="square" rtlCol="0">
            <a:spAutoFit/>
          </a:bodyPr>
          <a:lstStyle/>
          <a:p>
            <a:pPr algn="ctr"/>
            <a:r>
              <a:rPr lang="en-US" sz="2500" b="1" dirty="0" smtClean="0">
                <a:latin typeface="Book Antiqua" panose="02040602050305030304" pitchFamily="18" charset="0"/>
              </a:rPr>
              <a:t>Stone</a:t>
            </a:r>
            <a:endParaRPr lang="en-US" sz="2500" b="1" dirty="0">
              <a:latin typeface="Book Antiqua" panose="02040602050305030304" pitchFamily="18" charset="0"/>
            </a:endParaRPr>
          </a:p>
        </p:txBody>
      </p:sp>
      <p:sp>
        <p:nvSpPr>
          <p:cNvPr id="8" name="TextBox 7"/>
          <p:cNvSpPr txBox="1"/>
          <p:nvPr/>
        </p:nvSpPr>
        <p:spPr>
          <a:xfrm>
            <a:off x="7180114" y="1928660"/>
            <a:ext cx="1377300" cy="477054"/>
          </a:xfrm>
          <a:prstGeom prst="rect">
            <a:avLst/>
          </a:prstGeom>
          <a:noFill/>
        </p:spPr>
        <p:txBody>
          <a:bodyPr wrap="none" rtlCol="0">
            <a:spAutoFit/>
          </a:bodyPr>
          <a:lstStyle/>
          <a:p>
            <a:r>
              <a:rPr lang="en-US" sz="2500" b="1" dirty="0" smtClean="0">
                <a:latin typeface="Book Antiqua" panose="02040602050305030304" pitchFamily="18" charset="0"/>
              </a:rPr>
              <a:t>Papyrus</a:t>
            </a:r>
            <a:endParaRPr lang="en-US" sz="2500" b="1" dirty="0">
              <a:latin typeface="Book Antiqua" panose="02040602050305030304" pitchFamily="18" charset="0"/>
            </a:endParaRP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8627" y="3657600"/>
            <a:ext cx="2558409" cy="2140536"/>
          </a:xfrm>
          <a:prstGeom prst="rect">
            <a:avLst/>
          </a:prstGeom>
        </p:spPr>
      </p:pic>
      <p:sp>
        <p:nvSpPr>
          <p:cNvPr id="10" name="TextBox 9"/>
          <p:cNvSpPr txBox="1"/>
          <p:nvPr/>
        </p:nvSpPr>
        <p:spPr>
          <a:xfrm>
            <a:off x="6763864" y="4500811"/>
            <a:ext cx="2209800" cy="861774"/>
          </a:xfrm>
          <a:prstGeom prst="rect">
            <a:avLst/>
          </a:prstGeom>
          <a:noFill/>
        </p:spPr>
        <p:txBody>
          <a:bodyPr wrap="square" rtlCol="0">
            <a:spAutoFit/>
          </a:bodyPr>
          <a:lstStyle/>
          <a:p>
            <a:pPr algn="ctr"/>
            <a:r>
              <a:rPr lang="en-US" sz="2500" b="1" dirty="0" smtClean="0">
                <a:latin typeface="Book Antiqua" panose="02040602050305030304" pitchFamily="18" charset="0"/>
              </a:rPr>
              <a:t>Vellum</a:t>
            </a:r>
          </a:p>
          <a:p>
            <a:pPr algn="ctr"/>
            <a:r>
              <a:rPr lang="en-US" sz="2500" b="1" dirty="0" smtClean="0">
                <a:latin typeface="Book Antiqua" panose="02040602050305030304" pitchFamily="18" charset="0"/>
              </a:rPr>
              <a:t>Scroll</a:t>
            </a:r>
            <a:endParaRPr lang="en-US" sz="2500" b="1" dirty="0">
              <a:latin typeface="Book Antiqua" panose="02040602050305030304" pitchFamily="18" charset="0"/>
            </a:endParaRPr>
          </a:p>
        </p:txBody>
      </p:sp>
    </p:spTree>
    <p:extLst>
      <p:ext uri="{BB962C8B-B14F-4D97-AF65-F5344CB8AC3E}">
        <p14:creationId xmlns:p14="http://schemas.microsoft.com/office/powerpoint/2010/main" val="32344526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lstStyle/>
          <a:p>
            <a:r>
              <a:rPr lang="en-US" u="sng" dirty="0" smtClean="0">
                <a:effectLst>
                  <a:outerShdw blurRad="38100" dist="38100" dir="2700000" algn="tl">
                    <a:srgbClr val="000000">
                      <a:alpha val="43137"/>
                    </a:srgbClr>
                  </a:outerShdw>
                </a:effectLst>
                <a:latin typeface="+mn-lt"/>
              </a:rPr>
              <a:t>The Indispensable Scribes</a:t>
            </a:r>
            <a:endParaRPr lang="en-US" u="sng"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914400" y="2133600"/>
            <a:ext cx="7315200" cy="3992563"/>
          </a:xfrm>
        </p:spPr>
        <p:txBody>
          <a:bodyPr>
            <a:normAutofit fontScale="92500" lnSpcReduction="10000"/>
          </a:bodyPr>
          <a:lstStyle/>
          <a:p>
            <a:pPr marL="685800" indent="-571500"/>
            <a:r>
              <a:rPr lang="en-US" dirty="0" smtClean="0"/>
              <a:t>Convinced that they were copying records of the very </a:t>
            </a:r>
            <a:r>
              <a:rPr lang="en-US" i="1" dirty="0" smtClean="0"/>
              <a:t>words</a:t>
            </a:r>
            <a:r>
              <a:rPr lang="en-US" dirty="0" smtClean="0"/>
              <a:t> and </a:t>
            </a:r>
            <a:r>
              <a:rPr lang="en-US" i="1" dirty="0" smtClean="0"/>
              <a:t>deeds</a:t>
            </a:r>
            <a:r>
              <a:rPr lang="en-US" dirty="0" smtClean="0"/>
              <a:t> of God, they reverently maintained a great accuracy, and strict guidelines were created and enforced.</a:t>
            </a:r>
          </a:p>
          <a:p>
            <a:pPr marL="685800" indent="-571500"/>
            <a:r>
              <a:rPr lang="en-US" dirty="0" smtClean="0"/>
              <a:t>We have found hundreds of copies of Old Testament passages from various time periods which, when compared, show a striking consistency and accuracy.</a:t>
            </a:r>
          </a:p>
          <a:p>
            <a:pPr marL="685800" indent="-571500"/>
            <a:endParaRPr lang="en-US" dirty="0"/>
          </a:p>
        </p:txBody>
      </p:sp>
    </p:spTree>
    <p:extLst>
      <p:ext uri="{BB962C8B-B14F-4D97-AF65-F5344CB8AC3E}">
        <p14:creationId xmlns:p14="http://schemas.microsoft.com/office/powerpoint/2010/main" val="3122939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lstStyle/>
          <a:p>
            <a:r>
              <a:rPr lang="en-US" u="sng" dirty="0" smtClean="0">
                <a:effectLst>
                  <a:outerShdw blurRad="38100" dist="38100" dir="2700000" algn="tl">
                    <a:srgbClr val="000000">
                      <a:alpha val="43137"/>
                    </a:srgbClr>
                  </a:outerShdw>
                </a:effectLst>
                <a:latin typeface="+mn-lt"/>
              </a:rPr>
              <a:t>Septuagint (LXX or 70)</a:t>
            </a:r>
            <a:endParaRPr lang="en-US" u="sng"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914400" y="2133600"/>
            <a:ext cx="7315200" cy="3992563"/>
          </a:xfrm>
        </p:spPr>
        <p:txBody>
          <a:bodyPr>
            <a:normAutofit lnSpcReduction="10000"/>
          </a:bodyPr>
          <a:lstStyle/>
          <a:p>
            <a:pPr marL="685800" indent="-571500"/>
            <a:r>
              <a:rPr lang="en-US" dirty="0" smtClean="0"/>
              <a:t>First Greek version of the Hebrew Torah (Pentateuch or Law of Moses), then other Old Testament texts and apocryphal texts.</a:t>
            </a:r>
          </a:p>
          <a:p>
            <a:pPr marL="685800" indent="-571500"/>
            <a:r>
              <a:rPr lang="en-US" dirty="0" smtClean="0"/>
              <a:t>Legend describes 72 Jewish scholars enlisted to translate Hebrew into Greek for the Alexandrian librarian Demetrius around 285 BC.</a:t>
            </a:r>
          </a:p>
          <a:p>
            <a:pPr marL="685800" indent="-571500"/>
            <a:endParaRPr lang="en-US" dirty="0"/>
          </a:p>
        </p:txBody>
      </p:sp>
    </p:spTree>
    <p:extLst>
      <p:ext uri="{BB962C8B-B14F-4D97-AF65-F5344CB8AC3E}">
        <p14:creationId xmlns:p14="http://schemas.microsoft.com/office/powerpoint/2010/main" val="5239261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lstStyle/>
          <a:p>
            <a:r>
              <a:rPr lang="en-US" u="sng" dirty="0" smtClean="0">
                <a:effectLst>
                  <a:outerShdw blurRad="38100" dist="38100" dir="2700000" algn="tl">
                    <a:srgbClr val="000000">
                      <a:alpha val="43137"/>
                    </a:srgbClr>
                  </a:outerShdw>
                </a:effectLst>
                <a:latin typeface="+mn-lt"/>
              </a:rPr>
              <a:t>Septuagint (LXX or 70)</a:t>
            </a:r>
            <a:endParaRPr lang="en-US" u="sng"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914400" y="2133600"/>
            <a:ext cx="7315200" cy="3992563"/>
          </a:xfrm>
        </p:spPr>
        <p:txBody>
          <a:bodyPr>
            <a:normAutofit lnSpcReduction="10000"/>
          </a:bodyPr>
          <a:lstStyle/>
          <a:p>
            <a:pPr marL="685800" indent="-571500"/>
            <a:r>
              <a:rPr lang="en-US" i="1" dirty="0" err="1" smtClean="0"/>
              <a:t>Koine</a:t>
            </a:r>
            <a:r>
              <a:rPr lang="en-US" dirty="0" smtClean="0"/>
              <a:t> Greek was the common language of the Greek and earlier Roman empires, while Hebrew had been replaced by Aramaic in common usage in Israel.</a:t>
            </a:r>
          </a:p>
          <a:p>
            <a:pPr marL="685800" indent="-571500"/>
            <a:r>
              <a:rPr lang="en-US" dirty="0" smtClean="0"/>
              <a:t>Quotations in the New Testament writings align more with Greek Old Testament translation.</a:t>
            </a:r>
            <a:endParaRPr lang="en-US" dirty="0"/>
          </a:p>
        </p:txBody>
      </p:sp>
    </p:spTree>
    <p:extLst>
      <p:ext uri="{BB962C8B-B14F-4D97-AF65-F5344CB8AC3E}">
        <p14:creationId xmlns:p14="http://schemas.microsoft.com/office/powerpoint/2010/main" val="37960602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lstStyle/>
          <a:p>
            <a:r>
              <a:rPr lang="en-US" u="sng" dirty="0" smtClean="0">
                <a:effectLst>
                  <a:outerShdw blurRad="38100" dist="38100" dir="2700000" algn="tl">
                    <a:srgbClr val="000000">
                      <a:alpha val="43137"/>
                    </a:srgbClr>
                  </a:outerShdw>
                </a:effectLst>
                <a:latin typeface="+mn-lt"/>
              </a:rPr>
              <a:t>New Testament Writings</a:t>
            </a:r>
            <a:endParaRPr lang="en-US" u="sng"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914400" y="2133600"/>
            <a:ext cx="7315200" cy="3992563"/>
          </a:xfrm>
        </p:spPr>
        <p:txBody>
          <a:bodyPr>
            <a:normAutofit lnSpcReduction="10000"/>
          </a:bodyPr>
          <a:lstStyle/>
          <a:p>
            <a:pPr marL="685800" indent="-571500"/>
            <a:r>
              <a:rPr lang="en-US" dirty="0" smtClean="0"/>
              <a:t>Written from around early 50’s AD (Mark or letters of Paul) to, at the latest, mid-90’s AD (Revelation).</a:t>
            </a:r>
          </a:p>
          <a:p>
            <a:pPr marL="685800" indent="-571500"/>
            <a:r>
              <a:rPr lang="en-US" dirty="0" smtClean="0"/>
              <a:t>Most likely written on more accessible papyrus rather than more expensive vellum (animal skins).</a:t>
            </a:r>
          </a:p>
          <a:p>
            <a:pPr marL="685800" indent="-571500"/>
            <a:r>
              <a:rPr lang="en-US" dirty="0" smtClean="0"/>
              <a:t>Hebrews has the most questionable authorship. </a:t>
            </a:r>
          </a:p>
        </p:txBody>
      </p:sp>
    </p:spTree>
    <p:extLst>
      <p:ext uri="{BB962C8B-B14F-4D97-AF65-F5344CB8AC3E}">
        <p14:creationId xmlns:p14="http://schemas.microsoft.com/office/powerpoint/2010/main" val="24487899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9100" y="381000"/>
            <a:ext cx="8229600" cy="1143000"/>
          </a:xfrm>
        </p:spPr>
        <p:txBody>
          <a:bodyPr/>
          <a:lstStyle/>
          <a:p>
            <a:r>
              <a:rPr lang="en-US" u="sng" dirty="0" smtClean="0">
                <a:effectLst>
                  <a:outerShdw blurRad="38100" dist="38100" dir="2700000" algn="tl">
                    <a:srgbClr val="000000">
                      <a:alpha val="43137"/>
                    </a:srgbClr>
                  </a:outerShdw>
                </a:effectLst>
                <a:latin typeface="+mn-lt"/>
              </a:rPr>
              <a:t>Canons</a:t>
            </a:r>
            <a:endParaRPr lang="en-US" u="sng"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76300" y="2438400"/>
            <a:ext cx="7315200" cy="3756343"/>
          </a:xfrm>
        </p:spPr>
        <p:txBody>
          <a:bodyPr>
            <a:normAutofit fontScale="85000" lnSpcReduction="20000"/>
          </a:bodyPr>
          <a:lstStyle/>
          <a:p>
            <a:pPr marL="685800" indent="-571500"/>
            <a:r>
              <a:rPr lang="en-US" dirty="0" smtClean="0"/>
              <a:t>The OT canon was in practical use before the time of Jesus’ mortal ministry, but it was officially ‘closed’ in 100 AD when an assembly of rabbis affirmed it in </a:t>
            </a:r>
            <a:r>
              <a:rPr lang="en-US" dirty="0" err="1" smtClean="0"/>
              <a:t>Jamnia</a:t>
            </a:r>
            <a:r>
              <a:rPr lang="en-US" dirty="0" smtClean="0"/>
              <a:t>, Israel.</a:t>
            </a:r>
          </a:p>
          <a:p>
            <a:pPr marL="685800" indent="-571500"/>
            <a:r>
              <a:rPr lang="en-US" dirty="0" smtClean="0"/>
              <a:t>The NT canon was in practical use by numerous churches and lists were set forth by various church leaders at different times, but it was officially considered orthodox for the Christian world in 397 AD by church leaders during the 8</a:t>
            </a:r>
            <a:r>
              <a:rPr lang="en-US" baseline="30000" dirty="0" smtClean="0"/>
              <a:t>th</a:t>
            </a:r>
            <a:r>
              <a:rPr lang="en-US" dirty="0" smtClean="0"/>
              <a:t> Council of Carthage.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1299210"/>
            <a:ext cx="8001000" cy="876300"/>
          </a:xfrm>
          <a:prstGeom prst="rect">
            <a:avLst/>
          </a:prstGeom>
          <a:ln>
            <a:noFill/>
          </a:ln>
          <a:effectLst>
            <a:softEdge rad="112500"/>
          </a:effectLst>
        </p:spPr>
      </p:pic>
    </p:spTree>
    <p:extLst>
      <p:ext uri="{BB962C8B-B14F-4D97-AF65-F5344CB8AC3E}">
        <p14:creationId xmlns:p14="http://schemas.microsoft.com/office/powerpoint/2010/main" val="19302622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9100" y="381000"/>
            <a:ext cx="8229600" cy="1143000"/>
          </a:xfrm>
        </p:spPr>
        <p:txBody>
          <a:bodyPr>
            <a:normAutofit fontScale="90000"/>
          </a:bodyPr>
          <a:lstStyle/>
          <a:p>
            <a:r>
              <a:rPr lang="en-US" u="sng" dirty="0" smtClean="0">
                <a:effectLst>
                  <a:outerShdw blurRad="38100" dist="38100" dir="2700000" algn="tl">
                    <a:srgbClr val="000000">
                      <a:alpha val="43137"/>
                    </a:srgbClr>
                  </a:outerShdw>
                </a:effectLst>
                <a:latin typeface="+mn-lt"/>
              </a:rPr>
              <a:t>Vulgate </a:t>
            </a:r>
            <a:br>
              <a:rPr lang="en-US" u="sng" dirty="0" smtClean="0">
                <a:effectLst>
                  <a:outerShdw blurRad="38100" dist="38100" dir="2700000" algn="tl">
                    <a:srgbClr val="000000">
                      <a:alpha val="43137"/>
                    </a:srgbClr>
                  </a:outerShdw>
                </a:effectLst>
                <a:latin typeface="+mn-lt"/>
              </a:rPr>
            </a:br>
            <a:r>
              <a:rPr lang="en-US" sz="3500" dirty="0" smtClean="0">
                <a:latin typeface="+mn-lt"/>
              </a:rPr>
              <a:t>(Latin Translation)</a:t>
            </a:r>
            <a:endParaRPr lang="en-US" sz="3500" dirty="0">
              <a:latin typeface="+mn-lt"/>
            </a:endParaRPr>
          </a:p>
        </p:txBody>
      </p:sp>
      <p:sp>
        <p:nvSpPr>
          <p:cNvPr id="3" name="Content Placeholder 2"/>
          <p:cNvSpPr>
            <a:spLocks noGrp="1"/>
          </p:cNvSpPr>
          <p:nvPr>
            <p:ph idx="1"/>
          </p:nvPr>
        </p:nvSpPr>
        <p:spPr>
          <a:xfrm>
            <a:off x="2667000" y="1905000"/>
            <a:ext cx="5524500" cy="4289743"/>
          </a:xfrm>
        </p:spPr>
        <p:txBody>
          <a:bodyPr>
            <a:normAutofit/>
          </a:bodyPr>
          <a:lstStyle/>
          <a:p>
            <a:pPr marL="685800" indent="-571500"/>
            <a:r>
              <a:rPr lang="en-US" dirty="0" smtClean="0"/>
              <a:t>Translation from the original languages into Latin, the common language of the time.</a:t>
            </a:r>
          </a:p>
          <a:p>
            <a:pPr marL="685800" indent="-571500"/>
            <a:r>
              <a:rPr lang="en-US" dirty="0" smtClean="0"/>
              <a:t>NT texts completed around 384 AD, and the OT texts (including Apocrypha) completed 405 AD.</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760" y="1905000"/>
            <a:ext cx="1950720" cy="2574950"/>
          </a:xfrm>
          <a:prstGeom prst="rect">
            <a:avLst/>
          </a:prstGeom>
        </p:spPr>
      </p:pic>
    </p:spTree>
    <p:extLst>
      <p:ext uri="{BB962C8B-B14F-4D97-AF65-F5344CB8AC3E}">
        <p14:creationId xmlns:p14="http://schemas.microsoft.com/office/powerpoint/2010/main" val="42294948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9100" y="381000"/>
            <a:ext cx="8229600" cy="1143000"/>
          </a:xfrm>
        </p:spPr>
        <p:txBody>
          <a:bodyPr>
            <a:normAutofit fontScale="90000"/>
          </a:bodyPr>
          <a:lstStyle/>
          <a:p>
            <a:r>
              <a:rPr lang="en-US" u="sng" dirty="0" smtClean="0">
                <a:effectLst>
                  <a:outerShdw blurRad="38100" dist="38100" dir="2700000" algn="tl">
                    <a:srgbClr val="000000">
                      <a:alpha val="43137"/>
                    </a:srgbClr>
                  </a:outerShdw>
                </a:effectLst>
                <a:latin typeface="+mn-lt"/>
              </a:rPr>
              <a:t>Vulgate </a:t>
            </a:r>
            <a:br>
              <a:rPr lang="en-US" u="sng" dirty="0" smtClean="0">
                <a:effectLst>
                  <a:outerShdw blurRad="38100" dist="38100" dir="2700000" algn="tl">
                    <a:srgbClr val="000000">
                      <a:alpha val="43137"/>
                    </a:srgbClr>
                  </a:outerShdw>
                </a:effectLst>
                <a:latin typeface="+mn-lt"/>
              </a:rPr>
            </a:br>
            <a:r>
              <a:rPr lang="en-US" sz="3500" dirty="0" smtClean="0">
                <a:latin typeface="+mn-lt"/>
              </a:rPr>
              <a:t>(Latin Translation)</a:t>
            </a:r>
            <a:endParaRPr lang="en-US" sz="3500" dirty="0">
              <a:latin typeface="+mn-lt"/>
            </a:endParaRPr>
          </a:p>
        </p:txBody>
      </p:sp>
      <p:sp>
        <p:nvSpPr>
          <p:cNvPr id="3" name="Content Placeholder 2"/>
          <p:cNvSpPr>
            <a:spLocks noGrp="1"/>
          </p:cNvSpPr>
          <p:nvPr>
            <p:ph idx="1"/>
          </p:nvPr>
        </p:nvSpPr>
        <p:spPr>
          <a:xfrm>
            <a:off x="2667000" y="1905000"/>
            <a:ext cx="5791200" cy="4289743"/>
          </a:xfrm>
        </p:spPr>
        <p:txBody>
          <a:bodyPr>
            <a:normAutofit lnSpcReduction="10000"/>
          </a:bodyPr>
          <a:lstStyle/>
          <a:p>
            <a:pPr marL="685800" indent="-571500"/>
            <a:r>
              <a:rPr lang="en-US" dirty="0" smtClean="0"/>
              <a:t>Accepted by Augustine and introduced to Western churches as the best Latin translation available.</a:t>
            </a:r>
          </a:p>
          <a:p>
            <a:pPr marL="685800" indent="-571500"/>
            <a:r>
              <a:rPr lang="en-US" dirty="0" smtClean="0"/>
              <a:t>Made the Scriptures accessible to the commoner.  “Vulgate” is rooted in the world “vulgar”, which means “common”.</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0" y="1905000"/>
            <a:ext cx="1950720" cy="2574950"/>
          </a:xfrm>
          <a:prstGeom prst="rect">
            <a:avLst/>
          </a:prstGeom>
        </p:spPr>
      </p:pic>
    </p:spTree>
    <p:extLst>
      <p:ext uri="{BB962C8B-B14F-4D97-AF65-F5344CB8AC3E}">
        <p14:creationId xmlns:p14="http://schemas.microsoft.com/office/powerpoint/2010/main" val="34232964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9100" y="381000"/>
            <a:ext cx="8229600" cy="1143000"/>
          </a:xfrm>
        </p:spPr>
        <p:txBody>
          <a:bodyPr>
            <a:normAutofit fontScale="90000"/>
          </a:bodyPr>
          <a:lstStyle/>
          <a:p>
            <a:r>
              <a:rPr lang="en-US" u="sng" dirty="0" smtClean="0">
                <a:effectLst>
                  <a:outerShdw blurRad="38100" dist="38100" dir="2700000" algn="tl">
                    <a:srgbClr val="000000">
                      <a:alpha val="43137"/>
                    </a:srgbClr>
                  </a:outerShdw>
                </a:effectLst>
                <a:latin typeface="+mn-lt"/>
              </a:rPr>
              <a:t>Vulgate </a:t>
            </a:r>
            <a:br>
              <a:rPr lang="en-US" u="sng" dirty="0" smtClean="0">
                <a:effectLst>
                  <a:outerShdw blurRad="38100" dist="38100" dir="2700000" algn="tl">
                    <a:srgbClr val="000000">
                      <a:alpha val="43137"/>
                    </a:srgbClr>
                  </a:outerShdw>
                </a:effectLst>
                <a:latin typeface="+mn-lt"/>
              </a:rPr>
            </a:br>
            <a:r>
              <a:rPr lang="en-US" sz="3500" dirty="0" smtClean="0">
                <a:latin typeface="+mn-lt"/>
              </a:rPr>
              <a:t>(Latin Translation)</a:t>
            </a:r>
            <a:endParaRPr lang="en-US" sz="3500" dirty="0">
              <a:latin typeface="+mn-lt"/>
            </a:endParaRPr>
          </a:p>
        </p:txBody>
      </p:sp>
      <p:sp>
        <p:nvSpPr>
          <p:cNvPr id="3" name="Content Placeholder 2"/>
          <p:cNvSpPr>
            <a:spLocks noGrp="1"/>
          </p:cNvSpPr>
          <p:nvPr>
            <p:ph idx="1"/>
          </p:nvPr>
        </p:nvSpPr>
        <p:spPr>
          <a:xfrm>
            <a:off x="2667000" y="1905000"/>
            <a:ext cx="5791200" cy="4289743"/>
          </a:xfrm>
        </p:spPr>
        <p:txBody>
          <a:bodyPr>
            <a:normAutofit/>
          </a:bodyPr>
          <a:lstStyle/>
          <a:p>
            <a:pPr marL="685800" indent="-571500"/>
            <a:r>
              <a:rPr lang="en-US" dirty="0" smtClean="0"/>
              <a:t>Because of its accuracy, it became the only accepted translation of the Scriptures in the Roman Catholic Church.  Despite its original purpose, its use was required even when/where Latin was not the common language.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0" y="1905000"/>
            <a:ext cx="1950720" cy="2574950"/>
          </a:xfrm>
          <a:prstGeom prst="rect">
            <a:avLst/>
          </a:prstGeom>
        </p:spPr>
      </p:pic>
    </p:spTree>
    <p:extLst>
      <p:ext uri="{BB962C8B-B14F-4D97-AF65-F5344CB8AC3E}">
        <p14:creationId xmlns:p14="http://schemas.microsoft.com/office/powerpoint/2010/main" val="18899019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9100" y="381000"/>
            <a:ext cx="8229600" cy="1143000"/>
          </a:xfrm>
        </p:spPr>
        <p:txBody>
          <a:bodyPr>
            <a:normAutofit/>
          </a:bodyPr>
          <a:lstStyle/>
          <a:p>
            <a:r>
              <a:rPr lang="en-US" u="sng" dirty="0" smtClean="0">
                <a:effectLst>
                  <a:outerShdw blurRad="38100" dist="38100" dir="2700000" algn="tl">
                    <a:srgbClr val="000000">
                      <a:alpha val="43137"/>
                    </a:srgbClr>
                  </a:outerShdw>
                </a:effectLst>
                <a:latin typeface="+mn-lt"/>
              </a:rPr>
              <a:t>Partial English Translations</a:t>
            </a:r>
            <a:endParaRPr lang="en-US" sz="3500" dirty="0">
              <a:latin typeface="+mn-lt"/>
            </a:endParaRPr>
          </a:p>
        </p:txBody>
      </p:sp>
      <p:sp>
        <p:nvSpPr>
          <p:cNvPr id="3" name="Content Placeholder 2"/>
          <p:cNvSpPr>
            <a:spLocks noGrp="1"/>
          </p:cNvSpPr>
          <p:nvPr>
            <p:ph idx="1"/>
          </p:nvPr>
        </p:nvSpPr>
        <p:spPr>
          <a:xfrm>
            <a:off x="609600" y="1524000"/>
            <a:ext cx="7848600" cy="4876800"/>
          </a:xfrm>
        </p:spPr>
        <p:txBody>
          <a:bodyPr>
            <a:normAutofit fontScale="92500" lnSpcReduction="10000"/>
          </a:bodyPr>
          <a:lstStyle/>
          <a:p>
            <a:pPr marL="685800" indent="-571500"/>
            <a:r>
              <a:rPr lang="en-US" dirty="0" smtClean="0"/>
              <a:t>Abbot </a:t>
            </a:r>
            <a:r>
              <a:rPr lang="en-US" dirty="0" err="1" smtClean="0"/>
              <a:t>Aldhelm</a:t>
            </a:r>
            <a:r>
              <a:rPr lang="en-US" dirty="0" smtClean="0"/>
              <a:t> (640-709)</a:t>
            </a:r>
          </a:p>
          <a:p>
            <a:pPr marL="1085850" lvl="1" indent="-571500"/>
            <a:r>
              <a:rPr lang="en-US" dirty="0"/>
              <a:t>p</a:t>
            </a:r>
            <a:r>
              <a:rPr lang="en-US" dirty="0" smtClean="0"/>
              <a:t>assages of the Psalms</a:t>
            </a:r>
          </a:p>
          <a:p>
            <a:pPr marL="685800" indent="-571500"/>
            <a:r>
              <a:rPr lang="en-US" dirty="0" smtClean="0"/>
              <a:t>Bishop Egbert (766)</a:t>
            </a:r>
          </a:p>
          <a:p>
            <a:pPr marL="1085850" lvl="1" indent="-571500"/>
            <a:r>
              <a:rPr lang="en-US" dirty="0"/>
              <a:t>p</a:t>
            </a:r>
            <a:r>
              <a:rPr lang="en-US" dirty="0" smtClean="0"/>
              <a:t>assages from the Gospels</a:t>
            </a:r>
          </a:p>
          <a:p>
            <a:pPr marL="685800" indent="-571500"/>
            <a:r>
              <a:rPr lang="en-US" dirty="0" smtClean="0"/>
              <a:t>Venerable Bede (674-735)</a:t>
            </a:r>
          </a:p>
          <a:p>
            <a:pPr marL="1085850" lvl="1" indent="-571500"/>
            <a:r>
              <a:rPr lang="en-US" dirty="0"/>
              <a:t>d</a:t>
            </a:r>
            <a:r>
              <a:rPr lang="en-US" dirty="0" smtClean="0"/>
              <a:t>ictated book of John</a:t>
            </a:r>
          </a:p>
          <a:p>
            <a:pPr marL="685800" indent="-571500"/>
            <a:r>
              <a:rPr lang="en-US" dirty="0" smtClean="0"/>
              <a:t>King Alfred (849-899)</a:t>
            </a:r>
          </a:p>
          <a:p>
            <a:pPr marL="1085850" lvl="1" indent="-571500"/>
            <a:r>
              <a:rPr lang="en-US" dirty="0" smtClean="0"/>
              <a:t>Commissioned translation of 10 commandments, Psalms, and portions </a:t>
            </a:r>
          </a:p>
          <a:p>
            <a:pPr marL="514350" lvl="1" indent="0">
              <a:buNone/>
            </a:pPr>
            <a:r>
              <a:rPr lang="en-US" dirty="0"/>
              <a:t> </a:t>
            </a:r>
            <a:r>
              <a:rPr lang="en-US" dirty="0" smtClean="0"/>
              <a:t>       of the Gospels</a:t>
            </a:r>
          </a:p>
        </p:txBody>
      </p:sp>
    </p:spTree>
    <p:extLst>
      <p:ext uri="{BB962C8B-B14F-4D97-AF65-F5344CB8AC3E}">
        <p14:creationId xmlns:p14="http://schemas.microsoft.com/office/powerpoint/2010/main" val="7417448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9100" y="381000"/>
            <a:ext cx="8229600" cy="1143000"/>
          </a:xfrm>
        </p:spPr>
        <p:txBody>
          <a:bodyPr>
            <a:normAutofit/>
          </a:bodyPr>
          <a:lstStyle/>
          <a:p>
            <a:r>
              <a:rPr lang="en-US" u="sng" dirty="0" smtClean="0">
                <a:effectLst>
                  <a:outerShdw blurRad="38100" dist="38100" dir="2700000" algn="tl">
                    <a:srgbClr val="000000">
                      <a:alpha val="43137"/>
                    </a:srgbClr>
                  </a:outerShdw>
                </a:effectLst>
                <a:latin typeface="+mn-lt"/>
              </a:rPr>
              <a:t>Partial English Translations</a:t>
            </a:r>
            <a:endParaRPr lang="en-US" sz="3500" dirty="0">
              <a:latin typeface="+mn-lt"/>
            </a:endParaRPr>
          </a:p>
        </p:txBody>
      </p:sp>
      <p:sp>
        <p:nvSpPr>
          <p:cNvPr id="3" name="Content Placeholder 2"/>
          <p:cNvSpPr>
            <a:spLocks noGrp="1"/>
          </p:cNvSpPr>
          <p:nvPr>
            <p:ph idx="1"/>
          </p:nvPr>
        </p:nvSpPr>
        <p:spPr>
          <a:xfrm>
            <a:off x="609600" y="1676400"/>
            <a:ext cx="7848600" cy="4038600"/>
          </a:xfrm>
        </p:spPr>
        <p:txBody>
          <a:bodyPr>
            <a:normAutofit/>
          </a:bodyPr>
          <a:lstStyle/>
          <a:p>
            <a:pPr marL="685800" indent="-571500"/>
            <a:r>
              <a:rPr lang="en-US" dirty="0" err="1" smtClean="0"/>
              <a:t>Aldred</a:t>
            </a:r>
            <a:r>
              <a:rPr lang="en-US" dirty="0" smtClean="0"/>
              <a:t> (mid 10</a:t>
            </a:r>
            <a:r>
              <a:rPr lang="en-US" baseline="30000" dirty="0" smtClean="0"/>
              <a:t>th</a:t>
            </a:r>
            <a:r>
              <a:rPr lang="en-US" dirty="0" smtClean="0"/>
              <a:t> century)</a:t>
            </a:r>
          </a:p>
          <a:p>
            <a:pPr marL="1085850" lvl="1" indent="-571500"/>
            <a:r>
              <a:rPr lang="en-US" dirty="0" smtClean="0"/>
              <a:t>paraphrased Latin in current dialect </a:t>
            </a:r>
          </a:p>
          <a:p>
            <a:pPr marL="685800" indent="-571500"/>
            <a:r>
              <a:rPr lang="en-US" dirty="0" smtClean="0"/>
              <a:t>Aelfric (1000)</a:t>
            </a:r>
          </a:p>
          <a:p>
            <a:pPr marL="1085850" lvl="1" indent="-571500"/>
            <a:r>
              <a:rPr lang="en-US" dirty="0" smtClean="0"/>
              <a:t>Genesis through Judges, and Job</a:t>
            </a:r>
          </a:p>
          <a:p>
            <a:pPr marL="685800" indent="-571500"/>
            <a:r>
              <a:rPr lang="en-US" dirty="0" err="1" smtClean="0"/>
              <a:t>Orm</a:t>
            </a:r>
            <a:r>
              <a:rPr lang="en-US" dirty="0" smtClean="0"/>
              <a:t> (1200)</a:t>
            </a:r>
          </a:p>
          <a:p>
            <a:pPr marL="1085850" lvl="1" indent="-571500"/>
            <a:r>
              <a:rPr lang="en-US" dirty="0"/>
              <a:t>p</a:t>
            </a:r>
            <a:r>
              <a:rPr lang="en-US" dirty="0" smtClean="0"/>
              <a:t>araphrased parts of the Gospels</a:t>
            </a:r>
          </a:p>
        </p:txBody>
      </p:sp>
    </p:spTree>
    <p:extLst>
      <p:ext uri="{BB962C8B-B14F-4D97-AF65-F5344CB8AC3E}">
        <p14:creationId xmlns:p14="http://schemas.microsoft.com/office/powerpoint/2010/main" val="34300956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9100" y="381000"/>
            <a:ext cx="8229600" cy="1143000"/>
          </a:xfrm>
        </p:spPr>
        <p:txBody>
          <a:bodyPr>
            <a:normAutofit/>
          </a:bodyPr>
          <a:lstStyle/>
          <a:p>
            <a:r>
              <a:rPr lang="en-US" u="sng" dirty="0" smtClean="0">
                <a:effectLst>
                  <a:outerShdw blurRad="38100" dist="38100" dir="2700000" algn="tl">
                    <a:srgbClr val="000000">
                      <a:alpha val="43137"/>
                    </a:srgbClr>
                  </a:outerShdw>
                </a:effectLst>
                <a:latin typeface="+mn-lt"/>
              </a:rPr>
              <a:t>Partial English Translations</a:t>
            </a:r>
            <a:endParaRPr lang="en-US" sz="3500" dirty="0">
              <a:latin typeface="+mn-lt"/>
            </a:endParaRPr>
          </a:p>
        </p:txBody>
      </p:sp>
      <p:sp>
        <p:nvSpPr>
          <p:cNvPr id="3" name="Content Placeholder 2"/>
          <p:cNvSpPr>
            <a:spLocks noGrp="1"/>
          </p:cNvSpPr>
          <p:nvPr>
            <p:ph idx="1"/>
          </p:nvPr>
        </p:nvSpPr>
        <p:spPr>
          <a:xfrm>
            <a:off x="609600" y="1676400"/>
            <a:ext cx="7848600" cy="4038600"/>
          </a:xfrm>
        </p:spPr>
        <p:txBody>
          <a:bodyPr>
            <a:normAutofit/>
          </a:bodyPr>
          <a:lstStyle/>
          <a:p>
            <a:pPr marL="685800" indent="-571500"/>
            <a:r>
              <a:rPr lang="en-US" dirty="0"/>
              <a:t>William of Shoreham (1320)</a:t>
            </a:r>
          </a:p>
          <a:p>
            <a:pPr marL="1085850" lvl="1" indent="-571500"/>
            <a:r>
              <a:rPr lang="en-US" dirty="0"/>
              <a:t>Psalms</a:t>
            </a:r>
          </a:p>
          <a:p>
            <a:pPr marL="685800" indent="-571500"/>
            <a:r>
              <a:rPr lang="en-US" dirty="0" smtClean="0"/>
              <a:t>Richard Rolle (1340)</a:t>
            </a:r>
          </a:p>
          <a:p>
            <a:pPr marL="1085850" lvl="1" indent="-571500"/>
            <a:r>
              <a:rPr lang="en-US" dirty="0" smtClean="0"/>
              <a:t>Psalms with commentary</a:t>
            </a:r>
          </a:p>
        </p:txBody>
      </p:sp>
    </p:spTree>
    <p:extLst>
      <p:ext uri="{BB962C8B-B14F-4D97-AF65-F5344CB8AC3E}">
        <p14:creationId xmlns:p14="http://schemas.microsoft.com/office/powerpoint/2010/main" val="17286710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43000"/>
          </a:xfrm>
        </p:spPr>
        <p:txBody>
          <a:bodyPr>
            <a:normAutofit/>
          </a:bodyPr>
          <a:lstStyle/>
          <a:p>
            <a:r>
              <a:rPr lang="en-US" u="sng" dirty="0" smtClean="0">
                <a:effectLst>
                  <a:outerShdw blurRad="38100" dist="38100" dir="2700000" algn="tl">
                    <a:srgbClr val="000000">
                      <a:alpha val="43137"/>
                    </a:srgbClr>
                  </a:outerShdw>
                </a:effectLst>
                <a:latin typeface="+mn-lt"/>
              </a:rPr>
              <a:t>Complete English Translations</a:t>
            </a:r>
            <a:endParaRPr lang="en-US" sz="3500" dirty="0">
              <a:latin typeface="+mn-lt"/>
            </a:endParaRPr>
          </a:p>
        </p:txBody>
      </p:sp>
      <p:sp>
        <p:nvSpPr>
          <p:cNvPr id="3" name="Content Placeholder 2"/>
          <p:cNvSpPr>
            <a:spLocks noGrp="1"/>
          </p:cNvSpPr>
          <p:nvPr>
            <p:ph idx="1"/>
          </p:nvPr>
        </p:nvSpPr>
        <p:spPr>
          <a:xfrm>
            <a:off x="3429000" y="1676400"/>
            <a:ext cx="5257800" cy="4191000"/>
          </a:xfrm>
        </p:spPr>
        <p:txBody>
          <a:bodyPr>
            <a:normAutofit/>
          </a:bodyPr>
          <a:lstStyle/>
          <a:p>
            <a:pPr marL="685800" indent="-571500"/>
            <a:r>
              <a:rPr lang="en-US" dirty="0" smtClean="0"/>
              <a:t>Wycliffe and the “Lollards” (1382)</a:t>
            </a:r>
            <a:endParaRPr lang="en-US" dirty="0"/>
          </a:p>
          <a:p>
            <a:pPr marL="1085850" lvl="1" indent="-571500"/>
            <a:r>
              <a:rPr lang="en-US" dirty="0" smtClean="0"/>
              <a:t>From the Latin Vulgate; Wycliffe died before its completion.</a:t>
            </a:r>
          </a:p>
          <a:p>
            <a:pPr marL="1085850" lvl="1" indent="-571500"/>
            <a:r>
              <a:rPr lang="en-US" dirty="0" smtClean="0"/>
              <a:t>Friend John Purvey revised it in 1396, and this edition had “enormous influence”.</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1676400"/>
            <a:ext cx="2750820" cy="3086955"/>
          </a:xfrm>
          <a:prstGeom prst="rect">
            <a:avLst/>
          </a:prstGeom>
        </p:spPr>
      </p:pic>
    </p:spTree>
    <p:extLst>
      <p:ext uri="{BB962C8B-B14F-4D97-AF65-F5344CB8AC3E}">
        <p14:creationId xmlns:p14="http://schemas.microsoft.com/office/powerpoint/2010/main" val="38763389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43000"/>
          </a:xfrm>
        </p:spPr>
        <p:txBody>
          <a:bodyPr>
            <a:normAutofit/>
          </a:bodyPr>
          <a:lstStyle/>
          <a:p>
            <a:r>
              <a:rPr lang="en-US" u="sng" dirty="0" smtClean="0">
                <a:effectLst>
                  <a:outerShdw blurRad="38100" dist="38100" dir="2700000" algn="tl">
                    <a:srgbClr val="000000">
                      <a:alpha val="43137"/>
                    </a:srgbClr>
                  </a:outerShdw>
                </a:effectLst>
                <a:latin typeface="+mn-lt"/>
              </a:rPr>
              <a:t>Complete English Translations</a:t>
            </a:r>
            <a:endParaRPr lang="en-US" sz="3500" dirty="0">
              <a:latin typeface="+mn-lt"/>
            </a:endParaRPr>
          </a:p>
        </p:txBody>
      </p:sp>
      <p:sp>
        <p:nvSpPr>
          <p:cNvPr id="3" name="Content Placeholder 2"/>
          <p:cNvSpPr>
            <a:spLocks noGrp="1"/>
          </p:cNvSpPr>
          <p:nvPr>
            <p:ph idx="1"/>
          </p:nvPr>
        </p:nvSpPr>
        <p:spPr>
          <a:xfrm>
            <a:off x="3200400" y="1676400"/>
            <a:ext cx="5257800" cy="4191000"/>
          </a:xfrm>
        </p:spPr>
        <p:txBody>
          <a:bodyPr>
            <a:normAutofit fontScale="92500"/>
          </a:bodyPr>
          <a:lstStyle/>
          <a:p>
            <a:pPr marL="685800" indent="-571500"/>
            <a:r>
              <a:rPr lang="en-US" dirty="0" smtClean="0"/>
              <a:t>Printing press invented by Gutenberg (around 1439)</a:t>
            </a:r>
            <a:endParaRPr lang="en-US" dirty="0"/>
          </a:p>
          <a:p>
            <a:pPr marL="1085850" lvl="1" indent="-571500"/>
            <a:r>
              <a:rPr lang="en-US" dirty="0" smtClean="0"/>
              <a:t>Still laborious and expensive, but much faster than hand copying</a:t>
            </a:r>
          </a:p>
          <a:p>
            <a:pPr marL="1085850" lvl="1" indent="-571500"/>
            <a:r>
              <a:rPr lang="en-US" dirty="0" smtClean="0"/>
              <a:t>Printed Bibles of 1,282 pages on cloth paper and vellum</a:t>
            </a:r>
          </a:p>
          <a:p>
            <a:pPr marL="1085850" lvl="1" indent="-571500"/>
            <a:r>
              <a:rPr lang="en-US" dirty="0" smtClean="0"/>
              <a:t>Revolutionized communication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825" y="1676400"/>
            <a:ext cx="2099969" cy="3086955"/>
          </a:xfrm>
          <a:prstGeom prst="rect">
            <a:avLst/>
          </a:prstGeom>
        </p:spPr>
      </p:pic>
    </p:spTree>
    <p:extLst>
      <p:ext uri="{BB962C8B-B14F-4D97-AF65-F5344CB8AC3E}">
        <p14:creationId xmlns:p14="http://schemas.microsoft.com/office/powerpoint/2010/main" val="12686099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rmAutofit/>
          </a:bodyPr>
          <a:lstStyle/>
          <a:p>
            <a:r>
              <a:rPr lang="en-US" u="sng" dirty="0" smtClean="0">
                <a:effectLst>
                  <a:outerShdw blurRad="38100" dist="38100" dir="2700000" algn="tl">
                    <a:srgbClr val="000000">
                      <a:alpha val="43137"/>
                    </a:srgbClr>
                  </a:outerShdw>
                </a:effectLst>
                <a:latin typeface="+mn-lt"/>
              </a:rPr>
              <a:t>Complete English Translations</a:t>
            </a:r>
            <a:endParaRPr lang="en-US" sz="3500" dirty="0">
              <a:latin typeface="+mn-lt"/>
            </a:endParaRPr>
          </a:p>
        </p:txBody>
      </p:sp>
      <p:sp>
        <p:nvSpPr>
          <p:cNvPr id="3" name="Content Placeholder 2"/>
          <p:cNvSpPr>
            <a:spLocks noGrp="1"/>
          </p:cNvSpPr>
          <p:nvPr>
            <p:ph idx="1"/>
          </p:nvPr>
        </p:nvSpPr>
        <p:spPr>
          <a:xfrm>
            <a:off x="2667000" y="2057400"/>
            <a:ext cx="5791200" cy="3810000"/>
          </a:xfrm>
        </p:spPr>
        <p:txBody>
          <a:bodyPr>
            <a:normAutofit lnSpcReduction="10000"/>
          </a:bodyPr>
          <a:lstStyle/>
          <a:p>
            <a:pPr marL="685800" indent="-571500"/>
            <a:r>
              <a:rPr lang="en-US" dirty="0" smtClean="0"/>
              <a:t>Tyndale – NT (1525)</a:t>
            </a:r>
            <a:endParaRPr lang="en-US" dirty="0"/>
          </a:p>
          <a:p>
            <a:pPr marL="1085850" lvl="1" indent="-571500"/>
            <a:r>
              <a:rPr lang="en-US" dirty="0" smtClean="0"/>
              <a:t>From Hebrew  &amp; Greek manuscripts</a:t>
            </a:r>
          </a:p>
          <a:p>
            <a:pPr marL="1085850" lvl="1" indent="-571500"/>
            <a:r>
              <a:rPr lang="en-US" dirty="0" smtClean="0"/>
              <a:t>Had to move to Germany to do the work</a:t>
            </a:r>
          </a:p>
          <a:p>
            <a:pPr marL="1085850" lvl="1" indent="-571500"/>
            <a:r>
              <a:rPr lang="en-US" dirty="0" smtClean="0"/>
              <a:t>Died before completion of OT; entrusted manuscripts to John Rogers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2209800"/>
            <a:ext cx="1828800" cy="2473234"/>
          </a:xfrm>
          <a:prstGeom prst="rect">
            <a:avLst/>
          </a:prstGeom>
        </p:spPr>
      </p:pic>
    </p:spTree>
    <p:extLst>
      <p:ext uri="{BB962C8B-B14F-4D97-AF65-F5344CB8AC3E}">
        <p14:creationId xmlns:p14="http://schemas.microsoft.com/office/powerpoint/2010/main" val="20838107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rmAutofit/>
          </a:bodyPr>
          <a:lstStyle/>
          <a:p>
            <a:r>
              <a:rPr lang="en-US" u="sng" dirty="0" smtClean="0">
                <a:effectLst>
                  <a:outerShdw blurRad="38100" dist="38100" dir="2700000" algn="tl">
                    <a:srgbClr val="000000">
                      <a:alpha val="43137"/>
                    </a:srgbClr>
                  </a:outerShdw>
                </a:effectLst>
                <a:latin typeface="+mn-lt"/>
              </a:rPr>
              <a:t>Complete English Translations</a:t>
            </a:r>
            <a:endParaRPr lang="en-US" sz="3500" dirty="0">
              <a:latin typeface="+mn-lt"/>
            </a:endParaRPr>
          </a:p>
        </p:txBody>
      </p:sp>
      <p:sp>
        <p:nvSpPr>
          <p:cNvPr id="3" name="Content Placeholder 2"/>
          <p:cNvSpPr>
            <a:spLocks noGrp="1"/>
          </p:cNvSpPr>
          <p:nvPr>
            <p:ph idx="1"/>
          </p:nvPr>
        </p:nvSpPr>
        <p:spPr>
          <a:xfrm>
            <a:off x="2667000" y="2057400"/>
            <a:ext cx="5791200" cy="4419600"/>
          </a:xfrm>
        </p:spPr>
        <p:txBody>
          <a:bodyPr>
            <a:normAutofit/>
          </a:bodyPr>
          <a:lstStyle/>
          <a:p>
            <a:pPr marL="685800" indent="-571500"/>
            <a:r>
              <a:rPr lang="en-US" dirty="0" smtClean="0"/>
              <a:t>Coverdale Bible (1535)</a:t>
            </a:r>
            <a:endParaRPr lang="en-US" dirty="0"/>
          </a:p>
          <a:p>
            <a:pPr marL="1085850" lvl="1" indent="-571500"/>
            <a:r>
              <a:rPr lang="en-US" dirty="0" smtClean="0"/>
              <a:t>From Hebrew &amp; Greek manuscripts</a:t>
            </a:r>
          </a:p>
          <a:p>
            <a:pPr marL="1085850" lvl="1" indent="-571500"/>
            <a:r>
              <a:rPr lang="en-US" dirty="0" smtClean="0"/>
              <a:t>Worked alongside Tyndale</a:t>
            </a:r>
          </a:p>
          <a:p>
            <a:pPr marL="1085850" lvl="1" indent="-571500"/>
            <a:r>
              <a:rPr lang="en-US" dirty="0" smtClean="0"/>
              <a:t>First complete English Bible to be printed on a press</a:t>
            </a:r>
          </a:p>
          <a:p>
            <a:pPr marL="1085850" lvl="1" indent="-571500"/>
            <a:r>
              <a:rPr lang="en-US" dirty="0" smtClean="0"/>
              <a:t>Moved the Apocrypha to the end of the OT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2286000"/>
            <a:ext cx="2057400" cy="2347395"/>
          </a:xfrm>
          <a:prstGeom prst="rect">
            <a:avLst/>
          </a:prstGeom>
        </p:spPr>
      </p:pic>
    </p:spTree>
    <p:extLst>
      <p:ext uri="{BB962C8B-B14F-4D97-AF65-F5344CB8AC3E}">
        <p14:creationId xmlns:p14="http://schemas.microsoft.com/office/powerpoint/2010/main" val="25682191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rmAutofit/>
          </a:bodyPr>
          <a:lstStyle/>
          <a:p>
            <a:r>
              <a:rPr lang="en-US" u="sng" dirty="0" smtClean="0">
                <a:effectLst>
                  <a:outerShdw blurRad="38100" dist="38100" dir="2700000" algn="tl">
                    <a:srgbClr val="000000">
                      <a:alpha val="43137"/>
                    </a:srgbClr>
                  </a:outerShdw>
                </a:effectLst>
                <a:latin typeface="+mn-lt"/>
              </a:rPr>
              <a:t>Complete English Translations</a:t>
            </a:r>
            <a:endParaRPr lang="en-US" sz="3500" dirty="0">
              <a:latin typeface="+mn-lt"/>
            </a:endParaRPr>
          </a:p>
        </p:txBody>
      </p:sp>
      <p:sp>
        <p:nvSpPr>
          <p:cNvPr id="3" name="Content Placeholder 2"/>
          <p:cNvSpPr>
            <a:spLocks noGrp="1"/>
          </p:cNvSpPr>
          <p:nvPr>
            <p:ph idx="1"/>
          </p:nvPr>
        </p:nvSpPr>
        <p:spPr>
          <a:xfrm>
            <a:off x="2667000" y="2057400"/>
            <a:ext cx="5791200" cy="4419600"/>
          </a:xfrm>
        </p:spPr>
        <p:txBody>
          <a:bodyPr>
            <a:normAutofit lnSpcReduction="10000"/>
          </a:bodyPr>
          <a:lstStyle/>
          <a:p>
            <a:pPr marL="685800" indent="-571500"/>
            <a:r>
              <a:rPr lang="en-US" dirty="0" smtClean="0"/>
              <a:t>Matthew’s Bible (1537)</a:t>
            </a:r>
            <a:endParaRPr lang="en-US" dirty="0"/>
          </a:p>
          <a:p>
            <a:pPr marL="1085850" lvl="1" indent="-571500"/>
            <a:r>
              <a:rPr lang="en-US" dirty="0" smtClean="0"/>
              <a:t>John Rogers’ work under the pen name “Thomas Matthew”</a:t>
            </a:r>
          </a:p>
          <a:p>
            <a:pPr marL="1085850" lvl="1" indent="-571500"/>
            <a:r>
              <a:rPr lang="en-US" dirty="0" smtClean="0"/>
              <a:t>Combined Coverdale’s OT with Tyndale’s NT</a:t>
            </a:r>
          </a:p>
          <a:p>
            <a:pPr marL="1085850" lvl="1" indent="-571500"/>
            <a:r>
              <a:rPr lang="en-US" dirty="0" smtClean="0"/>
              <a:t>Added about 2000 notes</a:t>
            </a:r>
          </a:p>
          <a:p>
            <a:pPr marL="1085850" lvl="1" indent="-571500"/>
            <a:r>
              <a:rPr lang="en-US" dirty="0" smtClean="0"/>
              <a:t>Known as “Wife-Beater’s Bible” because of note on 1 Pt . 3:7</a:t>
            </a:r>
          </a:p>
          <a:p>
            <a:pPr marL="1085850" lvl="1" indent="-571500"/>
            <a:r>
              <a:rPr lang="en-US" dirty="0" smtClean="0"/>
              <a:t>Authorized for printing by King Henry VIII</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321" y="2133600"/>
            <a:ext cx="1864357" cy="2499795"/>
          </a:xfrm>
          <a:prstGeom prst="rect">
            <a:avLst/>
          </a:prstGeom>
        </p:spPr>
      </p:pic>
    </p:spTree>
    <p:extLst>
      <p:ext uri="{BB962C8B-B14F-4D97-AF65-F5344CB8AC3E}">
        <p14:creationId xmlns:p14="http://schemas.microsoft.com/office/powerpoint/2010/main" val="23609956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rmAutofit/>
          </a:bodyPr>
          <a:lstStyle/>
          <a:p>
            <a:r>
              <a:rPr lang="en-US" u="sng" dirty="0" smtClean="0">
                <a:effectLst>
                  <a:outerShdw blurRad="38100" dist="38100" dir="2700000" algn="tl">
                    <a:srgbClr val="000000">
                      <a:alpha val="43137"/>
                    </a:srgbClr>
                  </a:outerShdw>
                </a:effectLst>
                <a:latin typeface="+mn-lt"/>
              </a:rPr>
              <a:t>Complete English Translations</a:t>
            </a:r>
            <a:endParaRPr lang="en-US" sz="3500" dirty="0">
              <a:latin typeface="+mn-lt"/>
            </a:endParaRPr>
          </a:p>
        </p:txBody>
      </p:sp>
      <p:sp>
        <p:nvSpPr>
          <p:cNvPr id="3" name="Content Placeholder 2"/>
          <p:cNvSpPr>
            <a:spLocks noGrp="1"/>
          </p:cNvSpPr>
          <p:nvPr>
            <p:ph idx="1"/>
          </p:nvPr>
        </p:nvSpPr>
        <p:spPr>
          <a:xfrm>
            <a:off x="762000" y="2057400"/>
            <a:ext cx="7696200" cy="4419600"/>
          </a:xfrm>
        </p:spPr>
        <p:txBody>
          <a:bodyPr>
            <a:normAutofit/>
          </a:bodyPr>
          <a:lstStyle/>
          <a:p>
            <a:pPr marL="685800" indent="-571500"/>
            <a:r>
              <a:rPr lang="en-US" dirty="0" smtClean="0"/>
              <a:t>The Geneva Bible (1560)</a:t>
            </a:r>
            <a:endParaRPr lang="en-US" dirty="0"/>
          </a:p>
          <a:p>
            <a:pPr marL="1085850" lvl="1" indent="-571500"/>
            <a:r>
              <a:rPr lang="en-US" dirty="0" smtClean="0"/>
              <a:t>Work of several exiled scholars, including Coverdale, Calvin, and Knox.</a:t>
            </a:r>
          </a:p>
          <a:p>
            <a:pPr marL="1085850" lvl="1" indent="-571500"/>
            <a:r>
              <a:rPr lang="en-US" dirty="0" smtClean="0"/>
              <a:t>Published in small size for personal use rather than public reading; household Bible</a:t>
            </a:r>
          </a:p>
          <a:p>
            <a:pPr marL="1085850" lvl="1" indent="-571500"/>
            <a:r>
              <a:rPr lang="en-US" dirty="0" smtClean="0"/>
              <a:t>Known as “Breeches Bible” (Genesis 3:7)</a:t>
            </a:r>
          </a:p>
          <a:p>
            <a:pPr marL="1085850" lvl="1" indent="-571500"/>
            <a:r>
              <a:rPr lang="en-US" dirty="0" smtClean="0"/>
              <a:t>Used by Puritans and Pilgrim Fathers</a:t>
            </a:r>
          </a:p>
        </p:txBody>
      </p:sp>
    </p:spTree>
    <p:extLst>
      <p:ext uri="{BB962C8B-B14F-4D97-AF65-F5344CB8AC3E}">
        <p14:creationId xmlns:p14="http://schemas.microsoft.com/office/powerpoint/2010/main" val="34229046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rmAutofit/>
          </a:bodyPr>
          <a:lstStyle/>
          <a:p>
            <a:r>
              <a:rPr lang="en-US" u="sng" dirty="0" smtClean="0">
                <a:effectLst>
                  <a:outerShdw blurRad="38100" dist="38100" dir="2700000" algn="tl">
                    <a:srgbClr val="000000">
                      <a:alpha val="43137"/>
                    </a:srgbClr>
                  </a:outerShdw>
                </a:effectLst>
                <a:latin typeface="+mn-lt"/>
              </a:rPr>
              <a:t>Complete English Translations</a:t>
            </a:r>
            <a:endParaRPr lang="en-US" sz="3500" dirty="0">
              <a:latin typeface="+mn-lt"/>
            </a:endParaRPr>
          </a:p>
        </p:txBody>
      </p:sp>
      <p:sp>
        <p:nvSpPr>
          <p:cNvPr id="3" name="Content Placeholder 2"/>
          <p:cNvSpPr>
            <a:spLocks noGrp="1"/>
          </p:cNvSpPr>
          <p:nvPr>
            <p:ph idx="1"/>
          </p:nvPr>
        </p:nvSpPr>
        <p:spPr>
          <a:xfrm>
            <a:off x="762000" y="1981200"/>
            <a:ext cx="7696200" cy="4495800"/>
          </a:xfrm>
        </p:spPr>
        <p:txBody>
          <a:bodyPr>
            <a:normAutofit/>
          </a:bodyPr>
          <a:lstStyle/>
          <a:p>
            <a:pPr marL="685800" indent="-571500"/>
            <a:r>
              <a:rPr lang="en-US" dirty="0" smtClean="0"/>
              <a:t>King James Version (1611)</a:t>
            </a:r>
            <a:endParaRPr lang="en-US" dirty="0"/>
          </a:p>
          <a:p>
            <a:pPr marL="1085850" lvl="1" indent="-571500"/>
            <a:r>
              <a:rPr lang="en-US" dirty="0" smtClean="0"/>
              <a:t>King James VI appointed a team of 54 men to work under the Bishop of London, Richard Bancroft; committees and reviews</a:t>
            </a:r>
          </a:p>
          <a:p>
            <a:pPr marL="1085850" lvl="1" indent="-571500"/>
            <a:r>
              <a:rPr lang="en-US" dirty="0" smtClean="0"/>
              <a:t>Relied heavily on Tyndale’s translation</a:t>
            </a:r>
          </a:p>
          <a:p>
            <a:pPr marL="1085850" lvl="1" indent="-571500"/>
            <a:r>
              <a:rPr lang="en-US" dirty="0" smtClean="0"/>
              <a:t>Considered best translation up to that time</a:t>
            </a:r>
          </a:p>
          <a:p>
            <a:pPr marL="1085850" lvl="1" indent="-571500"/>
            <a:r>
              <a:rPr lang="en-US" dirty="0" smtClean="0"/>
              <a:t>Language influence by the poetry of the Elizabethan Age</a:t>
            </a:r>
          </a:p>
        </p:txBody>
      </p:sp>
    </p:spTree>
    <p:extLst>
      <p:ext uri="{BB962C8B-B14F-4D97-AF65-F5344CB8AC3E}">
        <p14:creationId xmlns:p14="http://schemas.microsoft.com/office/powerpoint/2010/main" val="10015432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4000" r="-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rmAutofit/>
          </a:bodyPr>
          <a:lstStyle/>
          <a:p>
            <a:r>
              <a:rPr lang="en-US" u="sng" dirty="0" smtClean="0">
                <a:effectLst>
                  <a:outerShdw blurRad="38100" dist="38100" dir="2700000" algn="tl">
                    <a:srgbClr val="000000">
                      <a:alpha val="43137"/>
                    </a:srgbClr>
                  </a:outerShdw>
                </a:effectLst>
                <a:latin typeface="+mn-lt"/>
              </a:rPr>
              <a:t>Complete English Translations</a:t>
            </a:r>
            <a:endParaRPr lang="en-US" sz="3500" dirty="0">
              <a:latin typeface="+mn-lt"/>
            </a:endParaRPr>
          </a:p>
        </p:txBody>
      </p:sp>
      <p:sp>
        <p:nvSpPr>
          <p:cNvPr id="3" name="Content Placeholder 2"/>
          <p:cNvSpPr>
            <a:spLocks noGrp="1"/>
          </p:cNvSpPr>
          <p:nvPr>
            <p:ph idx="1"/>
          </p:nvPr>
        </p:nvSpPr>
        <p:spPr>
          <a:xfrm>
            <a:off x="762000" y="1981200"/>
            <a:ext cx="7696200" cy="4495800"/>
          </a:xfrm>
        </p:spPr>
        <p:txBody>
          <a:bodyPr>
            <a:normAutofit/>
          </a:bodyPr>
          <a:lstStyle/>
          <a:p>
            <a:pPr marL="685800" indent="-571500"/>
            <a:r>
              <a:rPr lang="en-US" dirty="0" smtClean="0"/>
              <a:t>English Revised Version (1881)</a:t>
            </a:r>
          </a:p>
          <a:p>
            <a:pPr marL="1085850" lvl="1" indent="-571500"/>
            <a:r>
              <a:rPr lang="en-US" dirty="0" smtClean="0"/>
              <a:t>British committee of 65 and American committee of 34</a:t>
            </a:r>
            <a:endParaRPr lang="en-US" dirty="0"/>
          </a:p>
          <a:p>
            <a:pPr marL="1085850" lvl="1" indent="-571500"/>
            <a:r>
              <a:rPr lang="en-US" dirty="0" smtClean="0"/>
              <a:t>Initially very successful</a:t>
            </a:r>
          </a:p>
          <a:p>
            <a:pPr marL="1085850" lvl="1" indent="-571500"/>
            <a:r>
              <a:rPr lang="en-US" dirty="0" smtClean="0"/>
              <a:t>American committee later published American Revised Version (1898)</a:t>
            </a:r>
          </a:p>
          <a:p>
            <a:pPr marL="1085850" lvl="1" indent="-571500"/>
            <a:r>
              <a:rPr lang="en-US" dirty="0" smtClean="0"/>
              <a:t>American Standard Revised Version followed in 1901</a:t>
            </a:r>
            <a:endParaRPr lang="en-US" dirty="0"/>
          </a:p>
        </p:txBody>
      </p:sp>
    </p:spTree>
    <p:extLst>
      <p:ext uri="{BB962C8B-B14F-4D97-AF65-F5344CB8AC3E}">
        <p14:creationId xmlns:p14="http://schemas.microsoft.com/office/powerpoint/2010/main" val="23227631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377</TotalTime>
  <Words>983</Words>
  <Application>Microsoft Office PowerPoint</Application>
  <PresentationFormat>On-screen Show (4:3)</PresentationFormat>
  <Paragraphs>115</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           The Story of    the (English) Bible</vt:lpstr>
      <vt:lpstr>“All Scripture is God-breathed.”                                             ~ The Apostle Paul, 2 Timothy 3:16</vt:lpstr>
      <vt:lpstr>The Original Documents</vt:lpstr>
      <vt:lpstr>The Original Documents</vt:lpstr>
      <vt:lpstr>The Original Documents</vt:lpstr>
      <vt:lpstr>PowerPoint Presentation</vt:lpstr>
      <vt:lpstr>The Indispensable Scribes</vt:lpstr>
      <vt:lpstr>Septuagint (LXX or 70)</vt:lpstr>
      <vt:lpstr>Septuagint (LXX or 70)</vt:lpstr>
      <vt:lpstr>New Testament Writings</vt:lpstr>
      <vt:lpstr>Canons</vt:lpstr>
      <vt:lpstr>Vulgate  (Latin Translation)</vt:lpstr>
      <vt:lpstr>Vulgate  (Latin Translation)</vt:lpstr>
      <vt:lpstr>Vulgate  (Latin Translation)</vt:lpstr>
      <vt:lpstr>Partial English Translations</vt:lpstr>
      <vt:lpstr>Partial English Translations</vt:lpstr>
      <vt:lpstr>Partial English Translations</vt:lpstr>
      <vt:lpstr>Complete English Translations</vt:lpstr>
      <vt:lpstr>Complete English Translations</vt:lpstr>
      <vt:lpstr>Complete English Translations</vt:lpstr>
      <vt:lpstr>Complete English Translations</vt:lpstr>
      <vt:lpstr>Complete English Translations</vt:lpstr>
      <vt:lpstr>Complete English Translations</vt:lpstr>
      <vt:lpstr>Complete English Translations</vt:lpstr>
      <vt:lpstr>Complete English Translations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Parish</dc:creator>
  <cp:lastModifiedBy>Tim</cp:lastModifiedBy>
  <cp:revision>39</cp:revision>
  <dcterms:created xsi:type="dcterms:W3CDTF">2016-03-30T13:41:55Z</dcterms:created>
  <dcterms:modified xsi:type="dcterms:W3CDTF">2016-03-30T20:14:21Z</dcterms:modified>
</cp:coreProperties>
</file>